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sldIdLst>
    <p:sldId id="265" r:id="rId2"/>
    <p:sldId id="297" r:id="rId3"/>
    <p:sldId id="333" r:id="rId4"/>
    <p:sldId id="300" r:id="rId5"/>
    <p:sldId id="335" r:id="rId6"/>
    <p:sldId id="316" r:id="rId7"/>
    <p:sldId id="337" r:id="rId8"/>
    <p:sldId id="311" r:id="rId9"/>
    <p:sldId id="341" r:id="rId10"/>
    <p:sldId id="331" r:id="rId11"/>
    <p:sldId id="336" r:id="rId12"/>
    <p:sldId id="313" r:id="rId13"/>
    <p:sldId id="314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8" r:id="rId23"/>
    <p:sldId id="329" r:id="rId24"/>
    <p:sldId id="281" r:id="rId2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0569" autoAdjust="0"/>
  </p:normalViewPr>
  <p:slideViewPr>
    <p:cSldViewPr snapToGrid="0">
      <p:cViewPr varScale="1">
        <p:scale>
          <a:sx n="73" d="100"/>
          <a:sy n="73" d="100"/>
        </p:scale>
        <p:origin x="-21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9423-B30A-4888-9B77-0D2BB15FF895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56012-9F43-40A0-A555-C418CE25D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7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6012-9F43-40A0-A555-C418CE25D7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 algn="ctr">
              <a:buNone/>
              <a:defRPr sz="28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716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123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5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071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683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52636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73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8803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1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681853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8" y="2507553"/>
            <a:ext cx="515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3"/>
            <a:ext cx="5181602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18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864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0000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3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878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5997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33F568-522A-47ED-B9C8-5171A2702F8D}" type="datetime1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40FD-A029-405B-BB45-053077941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8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spcBef>
          <a:spcPct val="20000"/>
        </a:spcBef>
        <a:buFont typeface="Wingdings 2" pitchFamily="18" charset="2"/>
        <a:buChar char="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541" y="1691967"/>
            <a:ext cx="8581292" cy="2695651"/>
          </a:xfrm>
        </p:spPr>
        <p:txBody>
          <a:bodyPr>
            <a:normAutofit fontScale="90000"/>
          </a:bodyPr>
          <a:lstStyle/>
          <a:p>
            <a:pPr defTabSz="914400" font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Процедуры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 содержание оценивания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образовательным программам курсов повышения квалификации педагогических кадров в рамках обновления содержания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среднего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образования Республики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Казахстан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1</a:t>
            </a:fld>
            <a:endParaRPr lang="ru-RU"/>
          </a:p>
        </p:txBody>
      </p:sp>
      <p:pic>
        <p:nvPicPr>
          <p:cNvPr id="6" name="Рисунок 5" descr="C:\Users\Lodtop\Dropbox\ЦПИ (1)\5.0 Logobook\00 ЦПИ Логотип\CPI_h_Logo_NIS__KZ_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07" y="0"/>
            <a:ext cx="2221960" cy="11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Улпан\Desktop\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32019" y="5817549"/>
            <a:ext cx="18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Астана 2017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78" t="11400" r="9845" b="8847"/>
          <a:stretch/>
        </p:blipFill>
        <p:spPr>
          <a:xfrm>
            <a:off x="1405468" y="237066"/>
            <a:ext cx="9601200" cy="5235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1934" y="5561605"/>
            <a:ext cx="930486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Выведение средней оценки по Проформе 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оценивания презентации по планированию урока – 3,4-недельные курсы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Оценки по критериям оценивания суммируются и делятся на 5 (по количеству критериев), например, 2+3+3+3+2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=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13 : 5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=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2,6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Полученный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2,75 округляется до целого числа – 3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Вносится в Проформу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целое число</a:t>
            </a:r>
          </a:p>
          <a:p>
            <a:pPr marL="342900" lvl="0" indent="-342900">
              <a:buFontTx/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выставления «0» по одному и более критериям оценка за презентацию не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выставляется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2200" y="298624"/>
            <a:ext cx="9245600" cy="490066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Функции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тренера </a:t>
            </a:r>
            <a:b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43000" y="977900"/>
            <a:ext cx="9417496" cy="5259412"/>
          </a:xfrm>
        </p:spPr>
        <p:txBody>
          <a:bodyPr>
            <a:noAutofit/>
          </a:bodyPr>
          <a:lstStyle/>
          <a:p>
            <a:pPr marL="0" indent="355600"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Обеспечивает готовность аудитории: наличие в аудиториях механических (электронных) часов, интерактивной доски (экрана), проектора</a:t>
            </a:r>
          </a:p>
          <a:p>
            <a:pPr marL="0" indent="355600"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До проведения оценивания презентации распечатывает:</a:t>
            </a:r>
          </a:p>
          <a:p>
            <a:pPr marL="541338" indent="-185738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) Проформу оценивания презентации для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тренера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541338" indent="-185738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б) Проформу оценивания презентации для коллег по количеству слушателей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группы </a:t>
            </a: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(электронные версии проформ предоставляются ответственным лицом ЦПИ)</a:t>
            </a:r>
            <a:endParaRPr lang="ru-RU" sz="1800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Суммативно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 оценивает презентацию слушателей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 Выставляет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оценки 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Проформу оценивания презентации тренера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 После завершения  оценивания презентации передаёт материалы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оценивания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наблюдателю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: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а)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бумажную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версию Проформы оценивания презентации тренера</a:t>
            </a:r>
          </a:p>
          <a:p>
            <a:pPr marL="0" indent="35560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б) бумажные версии Проформ оценивания презентации коллег</a:t>
            </a:r>
          </a:p>
          <a:p>
            <a:pPr marL="0" indent="35560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в) электронные версии планов уроков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слушателей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12</a:t>
            </a:fld>
            <a:endParaRPr lang="ru-RU"/>
          </a:p>
        </p:txBody>
      </p:sp>
      <p:pic>
        <p:nvPicPr>
          <p:cNvPr id="10256" name="Picture 16" descr="C:\Users\jandigulov_ye@cpi.nis.edu.kz\Picture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5" y="394119"/>
            <a:ext cx="10031412" cy="57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02141" y="4987636"/>
            <a:ext cx="843148" cy="5343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13</a:t>
            </a:fld>
            <a:endParaRPr lang="ru-RU"/>
          </a:p>
        </p:txBody>
      </p:sp>
      <p:pic>
        <p:nvPicPr>
          <p:cNvPr id="11280" name="Picture 16" descr="C:\Users\jandigulov_ye@cpi.nis.edu.kz\Picture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9" y="203618"/>
            <a:ext cx="10307638" cy="59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136526"/>
            <a:ext cx="11616266" cy="8879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проформы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суммативного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оценивания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Критерий оценивания: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ЦЕЛИ УРОКА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6810"/>
              </p:ext>
            </p:extLst>
          </p:nvPr>
        </p:nvGraphicFramePr>
        <p:xfrm>
          <a:off x="423331" y="1151469"/>
          <a:ext cx="11590868" cy="3112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5434"/>
                <a:gridCol w="579543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Компоненты оценивания: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содержание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цели урока  согласованы с целями обучения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hlinkClick r:id="rId3" action="ppaction://hlinksldjump"/>
                        </a:rPr>
                        <a:t>Цели обучения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приведены в каждой Программе по предметам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i="1" baseline="0" dirty="0" smtClean="0">
                          <a:solidFill>
                            <a:srgbClr val="002060"/>
                          </a:solidFill>
                        </a:rPr>
                        <a:t>(являются стандартными, универсальными)</a:t>
                      </a:r>
                      <a:endParaRPr lang="ru-RU" sz="1600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Цели обучения конкретизируются в целях каждого урока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цели урока ориентированы на особенности предмета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Цели имеют направленность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 учебный предмет (тема, развитие навыков по предмету)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цели сформулированы в формате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SMART* </a:t>
                      </a: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 с учётом потребностей обучающихся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Цели являются конкретными, измеримыми, достижимыми,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реалистичными и определёнными по времени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hlinkClick r:id="rId4" action="ppaction://hlinksldjump"/>
                        </a:rPr>
                        <a:t>в рамках урока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2532" y="4409125"/>
            <a:ext cx="11641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* SMART </a:t>
            </a:r>
            <a:r>
              <a:rPr lang="ru-RU" sz="1400" dirty="0">
                <a:solidFill>
                  <a:srgbClr val="002060"/>
                </a:solidFill>
              </a:rPr>
              <a:t>(Питер </a:t>
            </a:r>
            <a:r>
              <a:rPr lang="ru-RU" sz="1400" dirty="0" err="1">
                <a:solidFill>
                  <a:srgbClr val="002060"/>
                </a:solidFill>
              </a:rPr>
              <a:t>Друкер</a:t>
            </a:r>
            <a:r>
              <a:rPr lang="ru-RU" sz="1400" dirty="0">
                <a:solidFill>
                  <a:srgbClr val="002060"/>
                </a:solidFill>
              </a:rPr>
              <a:t>, 1954) содержит в себе 5 критериев постановки целей:</a:t>
            </a:r>
          </a:p>
          <a:p>
            <a:pPr lvl="0"/>
            <a:r>
              <a:rPr lang="ru-RU" sz="1400" b="1" dirty="0" err="1">
                <a:solidFill>
                  <a:srgbClr val="002060"/>
                </a:solidFill>
              </a:rPr>
              <a:t>Specific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– конкретная    </a:t>
            </a:r>
            <a:r>
              <a:rPr lang="ru-RU" sz="1400" b="1" dirty="0" err="1" smtClean="0">
                <a:solidFill>
                  <a:srgbClr val="002060"/>
                </a:solidFill>
              </a:rPr>
              <a:t>Measurable</a:t>
            </a:r>
            <a:r>
              <a:rPr lang="ru-RU" sz="1400" dirty="0" smtClean="0">
                <a:solidFill>
                  <a:srgbClr val="002060"/>
                </a:solidFill>
              </a:rPr>
              <a:t> – измеримая  </a:t>
            </a:r>
            <a:r>
              <a:rPr lang="ru-RU" sz="1400" b="1" dirty="0" err="1" smtClean="0">
                <a:solidFill>
                  <a:srgbClr val="002060"/>
                </a:solidFill>
              </a:rPr>
              <a:t>Achievable</a:t>
            </a:r>
            <a:r>
              <a:rPr lang="ru-RU" sz="1400" dirty="0" smtClean="0">
                <a:solidFill>
                  <a:srgbClr val="002060"/>
                </a:solidFill>
              </a:rPr>
              <a:t> – достижимая  </a:t>
            </a:r>
            <a:r>
              <a:rPr lang="ru-RU" sz="1400" b="1" dirty="0" err="1" smtClean="0">
                <a:solidFill>
                  <a:srgbClr val="002060"/>
                </a:solidFill>
              </a:rPr>
              <a:t>Realistiс</a:t>
            </a:r>
            <a:r>
              <a:rPr lang="ru-RU" sz="1400" dirty="0" smtClean="0">
                <a:solidFill>
                  <a:srgbClr val="002060"/>
                </a:solidFill>
              </a:rPr>
              <a:t> – реалистичная  </a:t>
            </a:r>
            <a:r>
              <a:rPr lang="ru-RU" sz="1400" b="1" dirty="0" err="1" smtClean="0">
                <a:solidFill>
                  <a:srgbClr val="002060"/>
                </a:solidFill>
              </a:rPr>
              <a:t>Timed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- определенная по времени</a:t>
            </a:r>
          </a:p>
        </p:txBody>
      </p:sp>
      <p:sp>
        <p:nvSpPr>
          <p:cNvPr id="4" name="Управляющая кнопка: назад 3">
            <a:hlinkClick r:id="rId5" action="ppaction://hlinksldjump" highlightClick="1"/>
          </p:cNvPr>
          <p:cNvSpPr/>
          <p:nvPr/>
        </p:nvSpPr>
        <p:spPr>
          <a:xfrm>
            <a:off x="11167533" y="6138333"/>
            <a:ext cx="719667" cy="406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407459"/>
            <a:ext cx="10515600" cy="28680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ели обучения по математике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учебной программе)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219200"/>
          <a:ext cx="10276266" cy="45804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9423"/>
                <a:gridCol w="1729423"/>
                <a:gridCol w="1668433"/>
                <a:gridCol w="1856571"/>
                <a:gridCol w="1856571"/>
                <a:gridCol w="1435845"/>
              </a:tblGrid>
              <a:tr h="7558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класс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класс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класс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класс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класс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906">
                <a:tc row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Понятие о числах и величинах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7.1.1.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8.1.1.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9.1.1.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25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5.1.1.1 усвоить  понятие множества натуральных чисел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6.1.1.1 понимать, что показывает отношение двух чисел;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7.1.1.1  записывать числа в стандартном виде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8.1.1.1 усвоить понятия иррациональн ого и действительн ого чисел;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kk-K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9.1.1.1 усвоить понятие радианной меры угла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11057467" y="6316133"/>
            <a:ext cx="618066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153460"/>
            <a:ext cx="10515600" cy="8286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слова, которые помогут более точно определить цели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концу урока ученики смогут: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22" t="26662" r="37334" b="21894"/>
          <a:stretch/>
        </p:blipFill>
        <p:spPr>
          <a:xfrm>
            <a:off x="1021976" y="1253067"/>
            <a:ext cx="10247157" cy="4699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0845800" y="6350000"/>
            <a:ext cx="914400" cy="3471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472"/>
            <a:ext cx="10515600" cy="3688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цели урока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55133" y="1533003"/>
          <a:ext cx="10490200" cy="3677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878"/>
                <a:gridCol w="127306"/>
                <a:gridCol w="7920016"/>
              </a:tblGrid>
              <a:tr h="54253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урока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Какие</a:t>
                      </a:r>
                      <a:r>
                        <a:rPr lang="en-GB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бывают</a:t>
                      </a:r>
                      <a:r>
                        <a:rPr lang="en-GB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животные</a:t>
                      </a:r>
                      <a:r>
                        <a:rPr lang="kk-K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kk-KZ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908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обучения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 программе)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1.2.2.2 различать диких и домашних животных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3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урока: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Называть диких и домашних животных на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основе изображений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Различать известных обучающимся диких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домашних животных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508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Объяснять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различие между дикими и домашними животными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99478"/>
            <a:ext cx="12494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325" algn="l"/>
              </a:tabLst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5133" y="629778"/>
            <a:ext cx="1049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Учебный предмет: Познание </a:t>
            </a: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мира, 1 класс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0938933" y="6206067"/>
            <a:ext cx="846667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2" y="221196"/>
            <a:ext cx="10888135" cy="4476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Критерий оценивания: </a:t>
            </a: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КТИВНЫЕ МЕТОДЫ ОБУЧЕНИЯ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51932" y="1693333"/>
          <a:ext cx="10744202" cy="3384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2101"/>
                <a:gridCol w="537210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Компоненты оценивания: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содержание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выбор методов определён содержанием темы по предмету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объяснение,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по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чему эти методы будут обеспечивать наиболее полное  усвоению учащимися темы урока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м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етоды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обучения способствуют достижению целей обучения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определение направленности методов обучения на достижение целей обучения</a:t>
                      </a:r>
                    </a:p>
                    <a:p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методы направлены на вовлечение обучающихся в процесс обучения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применение методов, обеспечивающих активность обучающихся в процессе мыслительной и практической деятельности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267" y="466727"/>
            <a:ext cx="10752666" cy="4476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Критерий оценивания: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ДИФФЕРЕНЦИАЦИИ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09601" y="1642533"/>
          <a:ext cx="10668000" cy="3384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0"/>
                <a:gridCol w="5334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Компоненты оценивания: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содержание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задания дифференцируются с учётом потребностей обучающихся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объяснение направленности заданий на потребности обучающихся (способности,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сформированность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навыков, интересы, тип восприятия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информации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планируются различные способы дифференциации (задания, источники, поддержка обучающихся и др.);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способов дифференциации для поддержки обучения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методы дифференциации способствуют достижению целей каждым обучающимся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объяснение стратегий достижения целей каждым обучающимся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" name="Прямоугольник 173"/>
          <p:cNvSpPr/>
          <p:nvPr/>
        </p:nvSpPr>
        <p:spPr>
          <a:xfrm>
            <a:off x="1223961" y="-2685218"/>
            <a:ext cx="9317218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067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267" y="693891"/>
            <a:ext cx="10202333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Нормативные документы по оцениванию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7443" y="1591535"/>
            <a:ext cx="104918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 и проведения курсов повышения квалификации педагогических кадров,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утвержденные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приказом №95 Министра образования и науки Республики Казахстан от 28 января 2016 года, с учётом внесенных изменений (приказ №18 Министра образования и науки Республики Казахстан от 18 января 2017 года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Департамента дошкольного и среднего образования, информационных технологий МОН РК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№ 11-4/744-вн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13.04.2017г.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(Проведение итогового оценивания на курсах в рамках обновления содержания среднего образования по новому формату (презентации)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Правила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 и проведения оценивания по образовательным программам курсов повышения квалификации педагогических кадров в рамках обновления содержания среднего образования, утвержденные решением Правления АОО «Назарбаев Интеллектуальные школы» от 19.04.2017г. (протокол № 17)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133" y="610659"/>
            <a:ext cx="10481734" cy="4476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Критерий оценивания: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КРИТЕРИАЛЬНОЕ ОЦЕНИВАНИЕ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21266" y="1930400"/>
          <a:ext cx="10557934" cy="2372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8967"/>
                <a:gridCol w="527896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Компоненты оценивания: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содержание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оценивание соответствуют целям обучения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соотнесение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методов оценивания и цели обучения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формативное оценивание поддерживает обучение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объяснение методов формативного оценивания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способствующих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улучшению результатов обучения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</a:rPr>
                        <a:t>используются критерии оценивания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описание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критериев оценивания, приведение примеров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4" y="212729"/>
            <a:ext cx="11616266" cy="5746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k-K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Критерий оценивания: ВЫВОДЫ О ВЛИЯНИИ МИКРОПРЕПОДАВАНИЯ НА ПЛАНИРОВАНИЕ УРОКА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31798" y="2697652"/>
          <a:ext cx="11557001" cy="2646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0165"/>
                <a:gridCol w="5846836"/>
              </a:tblGrid>
              <a:tr h="327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</a:rPr>
                        <a:t>Компоненты оценивания: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содержание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6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</a:rPr>
                        <a:t>микропреподавание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повлияло на подходы планирования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выводы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о влиянии опыта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микропреподавания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на планирование урока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обратная связь коллег и тренера использовалась при планировании урока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выводы о влиянии обратной связи на планирование урока</a:t>
                      </a:r>
                      <a:endParaRPr lang="ru-RU" sz="18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8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- планируется развитие практики планирования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прогнозирование изменений в собственной практике на основе выводов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6400" y="912657"/>
            <a:ext cx="115824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err="1">
                <a:solidFill>
                  <a:srgbClr val="002060"/>
                </a:solidFill>
              </a:rPr>
              <a:t>Микропреподавание</a:t>
            </a:r>
            <a:r>
              <a:rPr lang="ru-RU" dirty="0">
                <a:solidFill>
                  <a:srgbClr val="002060"/>
                </a:solidFill>
              </a:rPr>
              <a:t> позволяет слушателям курсов научиться связывать опыт активного обучения с методикой, эффективно планировать, вовлекать всех обучающихся в деятельность,  делиться опытом разработки краткосрочных планов с группой, которая оценивает результаты деятельности в соответствии с критериями. </a:t>
            </a:r>
          </a:p>
          <a:p>
            <a:pPr lvl="0">
              <a:defRPr/>
            </a:pPr>
            <a:r>
              <a:rPr lang="ru-RU" dirty="0">
                <a:solidFill>
                  <a:srgbClr val="002060"/>
                </a:solidFill>
              </a:rPr>
              <a:t>Во время </a:t>
            </a:r>
            <a:r>
              <a:rPr lang="ru-RU" dirty="0" err="1">
                <a:solidFill>
                  <a:srgbClr val="002060"/>
                </a:solidFill>
              </a:rPr>
              <a:t>микропреподавания</a:t>
            </a:r>
            <a:r>
              <a:rPr lang="ru-RU" dirty="0">
                <a:solidFill>
                  <a:srgbClr val="002060"/>
                </a:solidFill>
              </a:rPr>
              <a:t> учителя демонстрируют навыки обучения, которые приобрели в период обучения на курсах и в дальнейшем будут применять в своей практике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24158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6067" y="425624"/>
            <a:ext cx="10608733" cy="490066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Функции ответственного лица ЦПИ (эксперта)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10734" y="1900767"/>
            <a:ext cx="9417496" cy="3162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Ответственное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лицо ЦПИ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(эксперт)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течение недели после Оценивания:</a:t>
            </a: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Осуществляет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обзор проформ оценивания коллег 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тренера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Просматривает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видеозаписи презентаций и планов урока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Слушателей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Изучает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Формы наблюдения оценивания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презентаций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Принимает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решение «зачет» («незачет») на основе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изучения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материалов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Оценивания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Обоснование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 принятому решению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«незачёт» отправляет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ЦПИ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355600"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Отбирает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планы уроков для рекомендации к размещению в Системно-методическом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комплексе 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7" y="331258"/>
            <a:ext cx="10803464" cy="4222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Принятие решения по оцениванию презентации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64" y="1151464"/>
            <a:ext cx="10803464" cy="283104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Решение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«зачёт»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принимается при подтверждении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оценок тренера 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слушателей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«2» и «3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Решение 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«незачёт»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принимается в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случае: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обнаружения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отсутствия доказательств по одному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и более критериям оценивания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презентации</a:t>
            </a:r>
          </a:p>
          <a:p>
            <a:pPr lvl="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лагиата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отсутствия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плана урока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1399" y="4133851"/>
            <a:ext cx="10667997" cy="42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Модерация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2867" y="4978401"/>
            <a:ext cx="10786529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Модерация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проводится ЦПИ в случае решения Ответственного лица ЦПИ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(эксперта)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оцениванию презентации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«незачёт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43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278" y="2556510"/>
            <a:ext cx="7324473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24</a:t>
            </a:fld>
            <a:endParaRPr lang="ru-RU"/>
          </a:p>
        </p:txBody>
      </p:sp>
      <p:pic>
        <p:nvPicPr>
          <p:cNvPr id="5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Lodtop\Dropbox\ЦПИ (1)\5.0 Logobook\00 ЦПИ Логотип\CPI_h_Logo_NIS__KZ_col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08" y="0"/>
            <a:ext cx="2221960" cy="115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65" y="116632"/>
            <a:ext cx="8683199" cy="3460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Форма оценивания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6269" y="2708919"/>
            <a:ext cx="4248472" cy="26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 время презентации оценивается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понимание и применение педагогических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подходов, системы </a:t>
            </a:r>
            <a:r>
              <a:rPr lang="ru-RU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оценивания в соответствии с обновлённой программой по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предмету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планировании урока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32601" y="2708920"/>
            <a:ext cx="4248472" cy="26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rgbClr val="44546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 время презентации оценивается понимание и применение педагогических подходов, системы </a:t>
            </a:r>
            <a:r>
              <a:rPr lang="ru-RU" dirty="0" err="1">
                <a:solidFill>
                  <a:srgbClr val="44546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критериального</a:t>
            </a:r>
            <a:r>
              <a:rPr lang="ru-RU" dirty="0">
                <a:solidFill>
                  <a:srgbClr val="44546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оценивания в соответствии с обновлённой программой по предмету </a:t>
            </a:r>
          </a:p>
          <a:p>
            <a:pPr lvl="0" algn="ctr"/>
            <a:r>
              <a:rPr lang="ru-RU" dirty="0">
                <a:solidFill>
                  <a:srgbClr val="44546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планировании </a:t>
            </a:r>
            <a:r>
              <a:rPr lang="ru-RU" dirty="0" smtClean="0">
                <a:solidFill>
                  <a:srgbClr val="44546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урока,</a:t>
            </a:r>
            <a:r>
              <a:rPr 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а также </a:t>
            </a:r>
            <a:endParaRPr lang="ru-RU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рефлексия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относительно влияния практики </a:t>
            </a:r>
            <a:r>
              <a:rPr lang="ru-RU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микропреподавания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на планирование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урока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4565" y="2249201"/>
            <a:ext cx="4248472" cy="364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1-2 недельные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курсы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9292" y="2249201"/>
            <a:ext cx="4248472" cy="364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3-4 недельные </a:t>
            </a:r>
            <a:r>
              <a:rPr lang="ru-RU" dirty="0">
                <a:solidFill>
                  <a:schemeClr val="tx2"/>
                </a:solidFill>
              </a:rPr>
              <a:t>курсы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9578" y="5627301"/>
            <a:ext cx="8661495" cy="84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Длительность презентации: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5-7 минут.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Форма </a:t>
            </a: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презентации –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выбору учителя: постер, слайды</a:t>
            </a:r>
          </a:p>
          <a:p>
            <a:r>
              <a:rPr lang="ru-RU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Приложение индивидуального краткосрочного плана урока обязательно!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439910" y="1700808"/>
            <a:ext cx="639867" cy="51026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13595" y="1700808"/>
            <a:ext cx="639867" cy="51026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4565" y="620689"/>
            <a:ext cx="8683199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Суммативное</a:t>
            </a: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 оценивание презентации по планированию урока 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(проводится в последний день </a:t>
            </a:r>
            <a:r>
              <a:rPr lang="ru-RU" sz="20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курсов)</a:t>
            </a:r>
            <a:endParaRPr lang="ru-RU" sz="2000" b="1" i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4</a:t>
            </a:fld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1668584" y="1069813"/>
            <a:ext cx="10216641" cy="3268552"/>
            <a:chOff x="1254369" y="510008"/>
            <a:chExt cx="10367962" cy="3281116"/>
          </a:xfrm>
        </p:grpSpPr>
        <p:sp>
          <p:nvSpPr>
            <p:cNvPr id="7" name="TextBox 6"/>
            <p:cNvSpPr txBox="1"/>
            <p:nvPr/>
          </p:nvSpPr>
          <p:spPr>
            <a:xfrm>
              <a:off x="1254369" y="515815"/>
              <a:ext cx="16529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Коллеги</a:t>
              </a:r>
              <a:endParaRPr lang="ru-RU" sz="3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35108" y="510008"/>
              <a:ext cx="1488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Тренер</a:t>
              </a:r>
              <a:endParaRPr lang="ru-RU" sz="3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929" y="787007"/>
              <a:ext cx="2637324" cy="230669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74959" y="3234996"/>
              <a:ext cx="5447372" cy="556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Ответственное лицо ЦПИ (эксперт)</a:t>
              </a:r>
              <a:endParaRPr lang="ru-RU" sz="3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1492" y="336246"/>
            <a:ext cx="1111870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Роли участников процедур оценивания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23197" y="3756764"/>
            <a:ext cx="2343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Наблюдатель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161" y="1639955"/>
            <a:ext cx="398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Оценивают презентации коллег и заполняют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Проформу </a:t>
            </a:r>
            <a:r>
              <a:rPr lang="ru-RU" sz="14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оценивания презентации по планированию урока (для коллег)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36498" y="1629618"/>
            <a:ext cx="398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Оценивает презентации слушателей и заполняет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Проформу </a:t>
            </a:r>
            <a:r>
              <a:rPr lang="ru-RU" sz="14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оценивания презентации по планированию урока (для тренера)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7425" y="4424873"/>
            <a:ext cx="398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Оценивает презентации слушателей и заполняет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Проформу </a:t>
            </a:r>
            <a:r>
              <a:rPr lang="ru-RU" sz="14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оценивания презентации по планированию урока (для ответственного лица ЦПИ)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1492" y="4424873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Наблюдает оценивание презентации слушателей и заполняет </a:t>
            </a:r>
            <a:r>
              <a:rPr lang="ru-RU" sz="1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Форму наблюдения процедур оценивания</a:t>
            </a:r>
            <a:endParaRPr lang="ru-RU" sz="1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0" y="1141677"/>
            <a:ext cx="10083799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1F497D"/>
                </a:solidFill>
                <a:latin typeface="Arial Narrow" panose="020B0606020202030204" pitchFamily="34" charset="0"/>
              </a:rPr>
              <a:t>Наблюдатель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 – работник филиалов АОО «Назарбаев Интеллектуальные школы», осуществляющий наблюдение процедур оценивания.</a:t>
            </a:r>
          </a:p>
          <a:p>
            <a:pPr marL="271463" indent="-271463">
              <a:buAutoNum type="arabicPeriod"/>
              <a:tabLst>
                <a:tab pos="177800" algn="l"/>
              </a:tabLs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Регистрирует слушателей на основании документов, удостоверяющих личность</a:t>
            </a:r>
          </a:p>
          <a:p>
            <a:pPr marL="271463" indent="-271463">
              <a:buAutoNum type="arabicPeriod"/>
              <a:tabLst>
                <a:tab pos="177800" algn="l"/>
              </a:tabLs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Проводит наблюдение процедуры </a:t>
            </a:r>
            <a:r>
              <a:rPr lang="ru-RU" sz="2000" dirty="0" err="1">
                <a:solidFill>
                  <a:srgbClr val="1F497D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 оценивания презентации и заполняет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Форму наблюдения процедур оценивания</a:t>
            </a:r>
          </a:p>
          <a:p>
            <a:pPr marL="271463" indent="-271463">
              <a:buNone/>
              <a:tabLst>
                <a:tab pos="177800" algn="l"/>
              </a:tabLs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2.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Осуществляет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видеосъёмку процесса защиты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презентации </a:t>
            </a:r>
            <a:r>
              <a:rPr lang="ru-RU" sz="2000" i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(в случае наблюдения более одной группы согласует с тренерами групп процесс видеосъёмки)</a:t>
            </a:r>
            <a:endParaRPr lang="ru-RU" sz="2000" i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271463" indent="-271463">
              <a:buNone/>
              <a:tabLst>
                <a:tab pos="177800" algn="l"/>
              </a:tabLst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3.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Осуществляет свод средней оценки коллег и сбор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материалов оценивания:</a:t>
            </a:r>
          </a:p>
          <a:p>
            <a:pPr marL="355600" indent="0">
              <a:buFont typeface="+mj-lt"/>
              <a:buAutoNum type="alphaLcParenR"/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листы регистрации </a:t>
            </a:r>
          </a:p>
          <a:p>
            <a:pPr marL="355600" indent="0">
              <a:buFont typeface="+mj-lt"/>
              <a:buAutoNum type="alphaLcParenR"/>
            </a:pP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форму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наблюдения процедур оценивания </a:t>
            </a:r>
          </a:p>
          <a:p>
            <a:pPr marL="355600" indent="0">
              <a:buFont typeface="+mj-lt"/>
              <a:buAutoNum type="alphaLcParenR"/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б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умажную версию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проформ оценивания презентации тренера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и бумажные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версии проформ оценивания презентации коллег </a:t>
            </a:r>
          </a:p>
          <a:p>
            <a:pPr marL="355600" indent="0">
              <a:buFont typeface="+mj-lt"/>
              <a:buAutoNum type="alphaLcParenR"/>
            </a:pP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электронную версию </a:t>
            </a: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планов уроков </a:t>
            </a:r>
            <a:r>
              <a:rPr lang="ru-RU" sz="20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по количеству слушателей</a:t>
            </a:r>
            <a:endParaRPr lang="ru-RU" sz="2000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355600" indent="0">
              <a:buFont typeface="+mj-lt"/>
              <a:buAutoNum type="alphaLcParenR"/>
            </a:pPr>
            <a:r>
              <a:rPr lang="ru-RU" sz="2000" dirty="0">
                <a:solidFill>
                  <a:srgbClr val="1F497D"/>
                </a:solidFill>
                <a:latin typeface="Arial Narrow" panose="020B0606020202030204" pitchFamily="34" charset="0"/>
              </a:rPr>
              <a:t>видеозапись защиты презентаций слушателей</a:t>
            </a:r>
          </a:p>
          <a:p>
            <a:pPr marL="0" indent="0">
              <a:buNone/>
            </a:pPr>
            <a:endParaRPr lang="ru-RU" sz="2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3067" y="388695"/>
            <a:ext cx="995679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Функции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наблюдателя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06951"/>
              </p:ext>
            </p:extLst>
          </p:nvPr>
        </p:nvGraphicFramePr>
        <p:xfrm>
          <a:off x="2467436" y="2548464"/>
          <a:ext cx="6473364" cy="3142116"/>
        </p:xfrm>
        <a:graphic>
          <a:graphicData uri="http://schemas.openxmlformats.org/drawingml/2006/table">
            <a:tbl>
              <a:tblPr firstRow="1" firstCol="1" bandRow="1"/>
              <a:tblGrid>
                <a:gridCol w="1926764"/>
                <a:gridCol w="3532566"/>
                <a:gridCol w="507017"/>
                <a:gridCol w="507017"/>
              </a:tblGrid>
              <a:tr h="165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Раздел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Компоненты наблюдения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Да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Нет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Создание условий для оценивания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Наличие часов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-90170" algn="l"/>
                          <a:tab pos="90170" algn="l"/>
                          <a:tab pos="630555" algn="l"/>
                        </a:tabLs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Наличие интерактивной доски (экрана), проектора </a:t>
                      </a: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Наличие распечатанных Проформ оценивания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6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Процедура оценивание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Своевременно</a:t>
                      </a: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е</a:t>
                      </a: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начало защиты презентации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Соблюдение регламента защиты презентации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Заполнение</a:t>
                      </a: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слушателями</a:t>
                      </a: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Проформ оценивания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Вовлеченность слушателей в процесс оценивания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Готовность слушателей к презентации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87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Сбор материалов оценивания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Количество проформ оценивании коллег совпадает с количеством присутствующих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Наличие плана урока каждого слушателя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Наличие видеозаписи презентации каждого слушателя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Комментарии, дополнительная информация</a:t>
                      </a:r>
                      <a:r>
                        <a:rPr lang="kk-KZ" sz="9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 </a:t>
                      </a:r>
                      <a:endParaRPr lang="ru-RU" sz="105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5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54023" marR="54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55332" y="116289"/>
            <a:ext cx="6434667" cy="375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Форма наблюдения процедур оценивания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99988"/>
              </p:ext>
            </p:extLst>
          </p:nvPr>
        </p:nvGraphicFramePr>
        <p:xfrm>
          <a:off x="2463799" y="550991"/>
          <a:ext cx="6443134" cy="1104138"/>
        </p:xfrm>
        <a:graphic>
          <a:graphicData uri="http://schemas.openxmlformats.org/drawingml/2006/table">
            <a:tbl>
              <a:tblPr firstRow="1" firstCol="1" bandRow="1"/>
              <a:tblGrid>
                <a:gridCol w="2045540"/>
                <a:gridCol w="4397594"/>
              </a:tblGrid>
              <a:tr h="1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Дата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Центр обучения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Место проведения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Программа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ФИО тренера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ФИО наблюдателя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91491" y="1572559"/>
            <a:ext cx="1574470" cy="261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Calibri"/>
              </a:rPr>
              <a:t>Количественные данные</a:t>
            </a:r>
            <a:endParaRPr lang="ru-RU" sz="1000" b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Calibri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90822"/>
              </p:ext>
            </p:extLst>
          </p:nvPr>
        </p:nvGraphicFramePr>
        <p:xfrm>
          <a:off x="2455333" y="1851094"/>
          <a:ext cx="6502400" cy="552069"/>
        </p:xfrm>
        <a:graphic>
          <a:graphicData uri="http://schemas.openxmlformats.org/drawingml/2006/table">
            <a:tbl>
              <a:tblPr firstRow="1" firstCol="1" bandRow="1"/>
              <a:tblGrid>
                <a:gridCol w="5446664"/>
                <a:gridCol w="1055736"/>
              </a:tblGrid>
              <a:tr h="12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Основные слушатели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Повторно защищающие слушатели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Не защищали презентации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455333" y="5561860"/>
            <a:ext cx="6502400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1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Calibri"/>
              </a:rPr>
              <a:t>ФИО и подпись тренера ____________________________________________________</a:t>
            </a:r>
            <a:endParaRPr lang="ru-RU" sz="1050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11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Calibri"/>
              </a:rPr>
              <a:t>ФИО </a:t>
            </a:r>
            <a:r>
              <a:rPr lang="kk-KZ" sz="1100" dirty="0">
                <a:solidFill>
                  <a:srgbClr val="002060"/>
                </a:solidFill>
                <a:latin typeface="Arial Narrow" panose="020B0606020202030204" pitchFamily="34" charset="0"/>
                <a:ea typeface="Calibri"/>
                <a:cs typeface="Calibri"/>
              </a:rPr>
              <a:t>и подпись наблюдателя _________________________________________________</a:t>
            </a:r>
            <a:endParaRPr lang="ru-RU" sz="1050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4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700" y="1196753"/>
            <a:ext cx="88291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AutoNum type="arabicPeriod"/>
              <a:tabLst>
                <a:tab pos="182563" algn="l"/>
              </a:tabLs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Составляет план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урока, сдаёт электронную версию тренеру</a:t>
            </a:r>
          </a:p>
          <a:p>
            <a:pPr marL="182563" indent="-182563">
              <a:buAutoNum type="arabicPeriod"/>
              <a:tabLst>
                <a:tab pos="182563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Готовит презентацию, выбирая форму: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постер или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слайды</a:t>
            </a:r>
          </a:p>
          <a:p>
            <a:pPr marL="182563" indent="-182563">
              <a:buAutoNum type="arabicPeriod"/>
              <a:tabLst>
                <a:tab pos="182563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Регистрируется на процедуру оценивания на основе документа, удостоверяющего личность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(при отсутствии документов слушатель не допускается к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суммативному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оцениванию презентации)</a:t>
            </a:r>
          </a:p>
          <a:p>
            <a:pPr marL="182563" indent="-182563">
              <a:buAutoNum type="arabicPeriod"/>
              <a:tabLst>
                <a:tab pos="182563" algn="l"/>
              </a:tabLst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Суммативно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оценивает презентацию коллег и выставляет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оценку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 Проформу оценивания презентации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(для коллег) </a:t>
            </a:r>
          </a:p>
          <a:p>
            <a:pPr marL="182563" indent="-182563">
              <a:buAutoNum type="arabicPeriod"/>
              <a:tabLst>
                <a:tab pos="182563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Соблюдает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следующие правила: </a:t>
            </a:r>
          </a:p>
          <a:p>
            <a:pPr marL="355600" indent="-177800">
              <a:tabLst>
                <a:tab pos="355600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а) внимательно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слушать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коллег, не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заниматься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посторонними делами;</a:t>
            </a:r>
          </a:p>
          <a:p>
            <a:pPr marL="355600" indent="-177800">
              <a:tabLst>
                <a:tab pos="355600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б) не отвлекать коллег во время выступления;</a:t>
            </a:r>
          </a:p>
          <a:p>
            <a:pPr marL="355600" indent="-177800">
              <a:tabLst>
                <a:tab pos="355600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в) после окончания каждого выступления своевременно выставлять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оценки по критериям 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Проформу оценивания коллег;</a:t>
            </a:r>
          </a:p>
          <a:p>
            <a:pPr marL="355600" indent="-177800">
              <a:tabLst>
                <a:tab pos="355600" algn="l"/>
              </a:tabLs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г) заполнять Проформу оценивания аккуратно, выставляя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оценки по критериям разборчиво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tabLst>
                <a:tab pos="182563" algn="l"/>
              </a:tabLst>
            </a:pPr>
            <a:endParaRPr lang="ru-RU" sz="2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439495"/>
            <a:ext cx="84195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Функции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слушателя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лпан\Desktop\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24" y="6148806"/>
            <a:ext cx="12220824" cy="70919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8</a:t>
            </a:fld>
            <a:endParaRPr lang="ru-RU"/>
          </a:p>
        </p:txBody>
      </p:sp>
      <p:pic>
        <p:nvPicPr>
          <p:cNvPr id="8208" name="Picture 16" descr="C:\Users\jandigulov_ye@cpi.nis.edu.kz\Pictures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1" y="136447"/>
            <a:ext cx="10581862" cy="520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96885" y="4197267"/>
            <a:ext cx="843148" cy="53439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19201" y="5188578"/>
            <a:ext cx="98552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Выведение средней оценки по Проформе </a:t>
            </a:r>
            <a:r>
              <a:rPr lang="ru-RU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суммативного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оценивания презентации по планированию урока – 1,2-недельные курсы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Оценки по критериям оценивания суммируются и делятся на 4 (по количеству критериев), например, 2+3+3+3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= 11: 4 = 2,75</a:t>
            </a:r>
            <a:endParaRPr lang="ru-RU" sz="1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Полученный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результат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2,75 округляется до целого числа – 3;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Вносится в Проформу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целое число. 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выставления «0» по одному и более критериям оценка за презентацию не выставляется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40FD-A029-405B-BB45-053077941180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9932" y="1111667"/>
            <a:ext cx="8576735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Оценивание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производится по следующей шкале: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0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– «доказательства не предоставлены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lvl="0" defTabSz="914411">
              <a:lnSpc>
                <a:spcPct val="90000"/>
              </a:lnSpc>
              <a:spcBef>
                <a:spcPts val="1001"/>
              </a:spcBef>
              <a:buAutoNum type="arabicPlain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-  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доказательства слабые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lvl="0"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– «доказательства сильные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» </a:t>
            </a:r>
          </a:p>
          <a:p>
            <a:pPr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– «доказательства очень сильные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defTabSz="914411">
              <a:lnSpc>
                <a:spcPct val="90000"/>
              </a:lnSpc>
              <a:spcBef>
                <a:spcPts val="1001"/>
              </a:spcBef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Каждый критерий оценивания включает 3 компонента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(отражено в Проформе)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Соответствие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каждому критерию рассматривается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целостно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(т.е. в целом по 3 компонентам критерия) </a:t>
            </a:r>
          </a:p>
          <a:p>
            <a:pPr defTabSz="914411">
              <a:lnSpc>
                <a:spcPct val="90000"/>
              </a:lnSpc>
              <a:spcBef>
                <a:spcPts val="1001"/>
              </a:spcBef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Максимальная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оценка по каждому критерию – 3 балла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2199" y="441960"/>
            <a:ext cx="10515600" cy="3539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Подходы к оцениванию</a:t>
            </a:r>
          </a:p>
        </p:txBody>
      </p:sp>
    </p:spTree>
    <p:extLst>
      <p:ext uri="{BB962C8B-B14F-4D97-AF65-F5344CB8AC3E}">
        <p14:creationId xmlns:p14="http://schemas.microsoft.com/office/powerpoint/2010/main" val="4577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1549</Words>
  <Application>Microsoft Office PowerPoint</Application>
  <PresentationFormat>Произвольный</PresentationFormat>
  <Paragraphs>258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HDOfficeLightV0</vt:lpstr>
      <vt:lpstr>Процедуры и содержание оценивания  по образовательным программам курсов повышения квалификации педагогических кадров в рамках обновления содержания  среднего образования Республики Казахстан </vt:lpstr>
      <vt:lpstr>Презентация PowerPoint</vt:lpstr>
      <vt:lpstr>Форма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Подходы к оцениванию</vt:lpstr>
      <vt:lpstr>Презентация PowerPoint</vt:lpstr>
      <vt:lpstr> Функции тренера  </vt:lpstr>
      <vt:lpstr>Презентация PowerPoint</vt:lpstr>
      <vt:lpstr>Презентация PowerPoint</vt:lpstr>
      <vt:lpstr> Разъяснение проформы суммативного оценивания презентации  1 Критерий оценивания: ЦЕЛИ УРОКА  </vt:lpstr>
      <vt:lpstr>Цели обучения по математике (по учебной программе)</vt:lpstr>
      <vt:lpstr>Полезные слова, которые помогут более точно определить цели урока  К концу урока ученики смогут:</vt:lpstr>
      <vt:lpstr>  Пример цели урока  </vt:lpstr>
      <vt:lpstr> 2 Критерий оценивания: АКТИВНЫЕ МЕТОДЫ ОБУЧЕНИЯ </vt:lpstr>
      <vt:lpstr>3 Критерий оценивания: МЕТОДЫ ДИФФЕРЕНЦИАЦИИ</vt:lpstr>
      <vt:lpstr>4 Критерий оценивания: КРИТЕРИАЛЬНОЕ ОЦЕНИВАНИЕ</vt:lpstr>
      <vt:lpstr> 5 Критерий оценивания: ВЫВОДЫ О ВЛИЯНИИ МИКРОПРЕПОДАВАНИЯ НА ПЛАНИРОВАНИЕ УРОКА </vt:lpstr>
      <vt:lpstr> Функции ответственного лица ЦПИ (эксперта) </vt:lpstr>
      <vt:lpstr>Принятие решения по оцениванию презентации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</dc:creator>
  <cp:lastModifiedBy>vildanova_s.cpi</cp:lastModifiedBy>
  <cp:revision>251</cp:revision>
  <cp:lastPrinted>2016-03-09T12:07:30Z</cp:lastPrinted>
  <dcterms:created xsi:type="dcterms:W3CDTF">2016-03-07T12:18:23Z</dcterms:created>
  <dcterms:modified xsi:type="dcterms:W3CDTF">2017-05-17T07:23:46Z</dcterms:modified>
</cp:coreProperties>
</file>