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8" r:id="rId2"/>
    <p:sldId id="278" r:id="rId3"/>
    <p:sldId id="259" r:id="rId4"/>
    <p:sldId id="263" r:id="rId5"/>
    <p:sldId id="275" r:id="rId6"/>
    <p:sldId id="266" r:id="rId7"/>
    <p:sldId id="267" r:id="rId8"/>
    <p:sldId id="276" r:id="rId9"/>
    <p:sldId id="268" r:id="rId10"/>
    <p:sldId id="277" r:id="rId11"/>
    <p:sldId id="270" r:id="rId12"/>
    <p:sldId id="269" r:id="rId13"/>
    <p:sldId id="271" r:id="rId14"/>
    <p:sldId id="273" r:id="rId15"/>
    <p:sldId id="274" r:id="rId16"/>
    <p:sldId id="261" r:id="rId17"/>
    <p:sldId id="262" r:id="rId18"/>
    <p:sldId id="279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730" autoAdjust="0"/>
    <p:restoredTop sz="94660"/>
  </p:normalViewPr>
  <p:slideViewPr>
    <p:cSldViewPr>
      <p:cViewPr varScale="1">
        <p:scale>
          <a:sx n="71" d="100"/>
          <a:sy n="71" d="100"/>
        </p:scale>
        <p:origin x="-7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2048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8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8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48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48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48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8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49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49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26E3041-5AA3-4CF6-9C60-2EF5F875DF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48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/>
      <p:bldP spid="20490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9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9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049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07095-F00B-42B0-B83C-9FF121EC43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ED828-9928-4CC0-84D0-DC8EB3F761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1F1B3416-C1AA-4C9C-A53F-52A0C370D7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1957360C-BF2D-4729-88C5-B6D2891A19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840BCB12-64A0-47FC-A295-846C49055B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64620-112E-47E6-BA29-7C6A8B846B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70A1F-AAC3-4811-89B3-90EF10CD67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36207-39DA-4FCB-9157-1AC8EF793A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BF023-074D-4EA1-A421-5985CD7A59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93D85-B7CC-4BEE-8349-502DCF6695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2060F-C125-46BE-9916-A591B8586E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212D2-EE18-4A11-9960-F6C99C4A61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0BA50-712C-4992-8CB3-1A1971BAB2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945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6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6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6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6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A6B5CFF-D509-4004-8409-FA5D70F5E9E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947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7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94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0" grpId="0"/>
      <p:bldP spid="19471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47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7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47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47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7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47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47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7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47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47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7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47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47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7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47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1071546"/>
            <a:ext cx="8385175" cy="604854"/>
          </a:xfrm>
        </p:spPr>
        <p:txBody>
          <a:bodyPr/>
          <a:lstStyle/>
          <a:p>
            <a:pPr algn="ctr"/>
            <a:r>
              <a:rPr lang="ru-RU" sz="6000" dirty="0" smtClean="0"/>
              <a:t>Девиз </a:t>
            </a:r>
            <a:r>
              <a:rPr lang="ru-RU" sz="6000" dirty="0" smtClean="0"/>
              <a:t>: </a:t>
            </a:r>
            <a:r>
              <a:rPr lang="ru-RU" sz="6000" i="1" dirty="0" smtClean="0"/>
              <a:t>«Береги зрение как зеницу ока».</a:t>
            </a:r>
            <a:endParaRPr lang="ru-RU" sz="6000" b="0" dirty="0"/>
          </a:p>
        </p:txBody>
      </p:sp>
      <p:pic>
        <p:nvPicPr>
          <p:cNvPr id="5130" name="Picture 10" descr="13264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3357562"/>
            <a:ext cx="7694613" cy="321471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/>
              <a:t>Правила гигиены при </a:t>
            </a:r>
            <a:r>
              <a:rPr lang="ru-RU" sz="4000" dirty="0" smtClean="0"/>
              <a:t>чтении</a:t>
            </a:r>
            <a:endParaRPr lang="ru-RU" sz="4000" dirty="0"/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2000" dirty="0" smtClean="0"/>
              <a:t>Читать необходимо, держа текст на расстоянии 30-35 см от глаз. При рассматривании предметов на близком расстоянии мышечный аппарат глаза напрягается, меняется кривизна хрусталика, возникает быстрое утомление и ухудшение зрительного восприятия.</a:t>
            </a:r>
          </a:p>
          <a:p>
            <a:pPr lvl="0"/>
            <a:r>
              <a:rPr lang="ru-RU" sz="2000" dirty="0" smtClean="0"/>
              <a:t>Нельзя читать лежа; положение книги по отношению к глазам все время меняется, что перенапрягает хрусталик глаза. </a:t>
            </a:r>
          </a:p>
          <a:p>
            <a:pPr lvl="0"/>
            <a:r>
              <a:rPr lang="ru-RU" sz="2000" dirty="0" smtClean="0"/>
              <a:t>Нельзя читать в транспорте. Из-за постоянных толчков книга то удаляется от глаз, то приближается к ним, то откланяется в сторону. При этом кривизна хрусталика то увеличивается, то уменьшается, а глаза все время поворачиваются, «ловя» ускользающий текст. Это может привести к ухудшению зрения.)</a:t>
            </a:r>
          </a:p>
          <a:p>
            <a:pPr>
              <a:lnSpc>
                <a:spcPct val="80000"/>
              </a:lnSpc>
            </a:pPr>
            <a:endParaRPr lang="ru-RU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Нельзя!</a:t>
            </a:r>
          </a:p>
        </p:txBody>
      </p:sp>
      <p:pic>
        <p:nvPicPr>
          <p:cNvPr id="37892" name="Picture 4" descr="c7cc5457ecfb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92275" y="1844675"/>
            <a:ext cx="5975350" cy="4149725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Нельзя!</a:t>
            </a:r>
          </a:p>
        </p:txBody>
      </p:sp>
      <p:pic>
        <p:nvPicPr>
          <p:cNvPr id="36868" name="Picture 4" descr="13536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00338" y="1628775"/>
            <a:ext cx="3816350" cy="489585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Нельзя!</a:t>
            </a:r>
          </a:p>
        </p:txBody>
      </p:sp>
      <p:pic>
        <p:nvPicPr>
          <p:cNvPr id="38916" name="Picture 4" descr="263592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70050" y="1905000"/>
            <a:ext cx="6343650" cy="41910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Гимнастика для глаз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484313"/>
            <a:ext cx="8007350" cy="46116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1. Не поворачивая головы переведи взгляд в левый нижний угол, в правый верхний, в правый нижний, в левый нижний угол. Повтори 5 – 8 раз.</a:t>
            </a:r>
          </a:p>
          <a:p>
            <a:pPr>
              <a:lnSpc>
                <a:spcPct val="90000"/>
              </a:lnSpc>
            </a:pPr>
            <a:r>
              <a:rPr lang="ru-RU" sz="2800"/>
              <a:t>2. Открытыми глазами медленно, в такт дыханию, плавно рисуем восьмёрку в пространстве по горизонтали, вертикали.</a:t>
            </a:r>
          </a:p>
          <a:p>
            <a:pPr>
              <a:lnSpc>
                <a:spcPct val="90000"/>
              </a:lnSpc>
            </a:pPr>
            <a:r>
              <a:rPr lang="ru-RU" sz="2800"/>
              <a:t>3. С открытыми глазами, не поворачивая головы, напиши в пространстве своё имя, фамилию, сначала маленькими буквами, а потом большими.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Питание для глаз</a:t>
            </a:r>
          </a:p>
        </p:txBody>
      </p:sp>
      <p:pic>
        <p:nvPicPr>
          <p:cNvPr id="41988" name="Picture 4" descr="180607_1211111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76375" y="1576388"/>
            <a:ext cx="6262688" cy="4676775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Береги зрение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Читай, пиши только при хорошем освеще-нии, но помни, что яркий свет не должен по-падать в глаза. </a:t>
            </a:r>
          </a:p>
          <a:p>
            <a:pPr>
              <a:lnSpc>
                <a:spcPct val="90000"/>
              </a:lnSpc>
            </a:pPr>
            <a:r>
              <a:rPr lang="ru-RU" sz="2800"/>
              <a:t>Следи за тем, чтобы книга и тетрадь были  на расстоянии 30 – 35 см от глаз. </a:t>
            </a:r>
          </a:p>
          <a:p>
            <a:pPr>
              <a:lnSpc>
                <a:spcPct val="90000"/>
              </a:lnSpc>
            </a:pPr>
            <a:r>
              <a:rPr lang="ru-RU" sz="2800"/>
              <a:t>Книгу при чтении ставь на наклонную под-ставку. </a:t>
            </a:r>
          </a:p>
          <a:p>
            <a:pPr>
              <a:lnSpc>
                <a:spcPct val="90000"/>
              </a:lnSpc>
            </a:pPr>
            <a:r>
              <a:rPr lang="ru-RU" sz="2800"/>
              <a:t>При письме свет должен падать слева. </a:t>
            </a:r>
          </a:p>
          <a:p>
            <a:pPr>
              <a:lnSpc>
                <a:spcPct val="90000"/>
              </a:lnSpc>
            </a:pPr>
            <a:r>
              <a:rPr lang="ru-RU" sz="2800"/>
              <a:t>Не читай лежа, в транспорте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     Береги зрение.</a:t>
            </a:r>
          </a:p>
        </p:txBody>
      </p:sp>
      <p:sp>
        <p:nvSpPr>
          <p:cNvPr id="11270" name="Rectangle 6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Если долго читаешь, пишешь, рисуешь, через каждые 20 минут давай глазам отдохнуть: никогда не три глаза руками. Так можно занести в них соринку и опасных микробов. Пользуйся чистым носовым платком,</a:t>
            </a:r>
            <a:r>
              <a:rPr lang="en-US" sz="2800"/>
              <a:t> </a:t>
            </a:r>
            <a:r>
              <a:rPr lang="ru-RU" sz="2800"/>
              <a:t>смотри в окно, вдаль, пока не сосчитаешь до 20. Очень вредно для глаз подолгу смотреть телевизор. </a:t>
            </a:r>
          </a:p>
          <a:p>
            <a:r>
              <a:rPr lang="ru-RU" sz="2800"/>
              <a:t>Не стесняйся носить очки.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385175" cy="1785950"/>
          </a:xfrm>
        </p:spPr>
        <p:txBody>
          <a:bodyPr/>
          <a:lstStyle/>
          <a:p>
            <a:r>
              <a:rPr lang="ru-RU" dirty="0" smtClean="0"/>
              <a:t>Домашнее задание:</a:t>
            </a:r>
            <a:br>
              <a:rPr lang="ru-RU" dirty="0" smtClean="0"/>
            </a:br>
            <a:r>
              <a:rPr lang="ru-RU" sz="2000" dirty="0" smtClean="0"/>
              <a:t>заполнить  в рабочей тетради таблицу: (пользуясь различными источниками.)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2857496"/>
          <a:ext cx="8007352" cy="3643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1838"/>
                <a:gridCol w="2001838"/>
                <a:gridCol w="2001838"/>
                <a:gridCol w="2001838"/>
              </a:tblGrid>
              <a:tr h="1168969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заболевания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Признаки заболевания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Причины заболевания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Методы лечения</a:t>
                      </a:r>
                      <a:endParaRPr lang="ru-RU" dirty="0"/>
                    </a:p>
                  </a:txBody>
                  <a:tcPr/>
                </a:tc>
              </a:tr>
              <a:tr h="1237184">
                <a:tc>
                  <a:txBody>
                    <a:bodyPr/>
                    <a:lstStyle/>
                    <a:p>
                      <a:r>
                        <a:rPr lang="ru-RU" dirty="0" smtClean="0"/>
                        <a:t>Глаукома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7184">
                <a:tc>
                  <a:txBody>
                    <a:bodyPr/>
                    <a:lstStyle/>
                    <a:p>
                      <a:r>
                        <a:rPr lang="ru-RU" dirty="0" smtClean="0"/>
                        <a:t>Катаракта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dirty="0" smtClean="0"/>
              <a:t>Обеспечить усвоение и развитие знаний о практической значимости гигиенических знаний для сохранения остроты зрения;</a:t>
            </a:r>
            <a:endParaRPr lang="ru-RU" sz="2400" dirty="0" smtClean="0"/>
          </a:p>
          <a:p>
            <a:pPr lvl="1"/>
            <a:r>
              <a:rPr lang="ru-RU" dirty="0" smtClean="0"/>
              <a:t>Обобщить и систематизировать полученные ранее знания  о причинах нарушения остроты зрения, методах его коррекции, и о способах сохранения зрения;</a:t>
            </a:r>
            <a:endParaRPr lang="ru-RU" sz="2400" dirty="0" smtClean="0"/>
          </a:p>
          <a:p>
            <a:pPr lvl="1"/>
            <a:r>
              <a:rPr lang="ru-RU" dirty="0" smtClean="0"/>
              <a:t>Расширить знания о причинах нарушения зрения, о способах защиты глаз от травм, о первой помощи при травме глаз.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Проблемный вопрос:</a:t>
            </a:r>
            <a:endParaRPr lang="ru-RU" sz="4000" dirty="0"/>
          </a:p>
        </p:txBody>
      </p:sp>
      <p:sp>
        <p:nvSpPr>
          <p:cNvPr id="7173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68313" y="1844675"/>
            <a:ext cx="4597400" cy="4251325"/>
          </a:xfrm>
        </p:spPr>
        <p:txBody>
          <a:bodyPr/>
          <a:lstStyle/>
          <a:p>
            <a:pPr lvl="0"/>
            <a:r>
              <a:rPr lang="ru-RU" b="1" i="1" dirty="0" smtClean="0"/>
              <a:t>«Нужны ли нам такие плоды цивилизации - как книги, телевизор, компьютер, если они портят глаза, смотрящие в них?» </a:t>
            </a:r>
            <a:endParaRPr lang="ru-RU" dirty="0" smtClean="0"/>
          </a:p>
          <a:p>
            <a:endParaRPr lang="ru-RU" sz="2400" dirty="0"/>
          </a:p>
        </p:txBody>
      </p:sp>
      <p:pic>
        <p:nvPicPr>
          <p:cNvPr id="7175" name="Picture 7" descr="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6825" y="2276475"/>
            <a:ext cx="3887788" cy="2806700"/>
          </a:xfrm>
          <a:noFill/>
          <a:ln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Rectangle 3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Возрастные изменения зрения</a:t>
            </a:r>
          </a:p>
        </p:txBody>
      </p:sp>
      <p:graphicFrame>
        <p:nvGraphicFramePr>
          <p:cNvPr id="22776" name="Group 248"/>
          <p:cNvGraphicFramePr>
            <a:graphicFrameLocks noGrp="1"/>
          </p:cNvGraphicFramePr>
          <p:nvPr>
            <p:ph type="tbl" idx="1"/>
          </p:nvPr>
        </p:nvGraphicFramePr>
        <p:xfrm>
          <a:off x="838200" y="1905000"/>
          <a:ext cx="8020080" cy="5029200"/>
        </p:xfrm>
        <a:graphic>
          <a:graphicData uri="http://schemas.openxmlformats.org/drawingml/2006/table">
            <a:tbl>
              <a:tblPr/>
              <a:tblGrid>
                <a:gridCol w="2608263"/>
                <a:gridCol w="2700337"/>
                <a:gridCol w="271148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Снижение зрение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Близорукость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2-23%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2-39%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2-21%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- 25%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2-20%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1-20%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1-29%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1-23%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1-27%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10б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4-37,5%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Для улучшения зрения – очки!</a:t>
            </a:r>
          </a:p>
        </p:txBody>
      </p:sp>
      <p:sp>
        <p:nvSpPr>
          <p:cNvPr id="43013" name="Rectangle 5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3012" name="Picture 4" descr="1130319671735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1916113"/>
            <a:ext cx="3887787" cy="4681537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 descr="40266db3872d28da6f881f9cc75589c1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76375" y="476250"/>
            <a:ext cx="6337300" cy="5489575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 descr="20050803005600_2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03350" y="504825"/>
            <a:ext cx="6481763" cy="5319713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Правила работы с компьютером: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1.Рабочее место должно быть автономным, т.е. не подключать к розетке компьютера другие приборы.</a:t>
            </a:r>
          </a:p>
          <a:p>
            <a:pPr>
              <a:lnSpc>
                <a:spcPct val="90000"/>
              </a:lnSpc>
            </a:pPr>
            <a:r>
              <a:rPr lang="ru-RU" sz="2400"/>
              <a:t>2.Компьютер должен находиться в углу, т.к. именно сзади излучение выше, чем от экрана.</a:t>
            </a:r>
          </a:p>
          <a:p>
            <a:pPr>
              <a:lnSpc>
                <a:spcPct val="90000"/>
              </a:lnSpc>
            </a:pPr>
            <a:r>
              <a:rPr lang="ru-RU" sz="2400"/>
              <a:t>3.На монитор не должны падать прямые солнечные лучи. Работа с компьютером не должна превышать 2 часа в день, через каждые 30 минут перерыв на отдых.</a:t>
            </a:r>
          </a:p>
          <a:p>
            <a:pPr>
              <a:lnSpc>
                <a:spcPct val="90000"/>
              </a:lnSpc>
            </a:pPr>
            <a:r>
              <a:rPr lang="ru-RU" sz="2400"/>
              <a:t>4.Расстояние от экрана до глаз – не менее 50 см.</a:t>
            </a:r>
          </a:p>
          <a:p>
            <a:pPr>
              <a:lnSpc>
                <a:spcPct val="90000"/>
              </a:lnSpc>
            </a:pPr>
            <a:r>
              <a:rPr lang="ru-RU" sz="2400"/>
              <a:t>5.В помещении с компьютерной техникой ежедневно должна проводиться влажная уборка.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57224" y="500042"/>
            <a:ext cx="8007350" cy="59769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/>
              <a:t>Привет!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Меня зовут Коля, мне 12 лет и я учусь в 6 классе. Я хочу познакомить тебя со своим лучшим другом – компьютером. С ним я практически не расстаюсь, много играю, смотрю фильмы. Он занимает самое почётное место в моей комнате – рядом с моей кроватью. Чтобы родители не видели включён он или нет(почему-то им очень не нравится мой новый друг), я поставил его монитором к окну, а всем остальным к двери. Только одна проблема – солнце мешает играть, но это ничего. Главное – я не прошусь на улицу. Зачем? Ведь в футбол можно поиграть виртуально.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337</TotalTime>
  <Words>635</Words>
  <Application>Microsoft Office PowerPoint</Application>
  <PresentationFormat>Экран (4:3)</PresentationFormat>
  <Paragraphs>78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Трава</vt:lpstr>
      <vt:lpstr>Девиз : «Береги зрение как зеницу ока».</vt:lpstr>
      <vt:lpstr>Цель урока:</vt:lpstr>
      <vt:lpstr>Проблемный вопрос:</vt:lpstr>
      <vt:lpstr>Возрастные изменения зрения</vt:lpstr>
      <vt:lpstr>Для улучшения зрения – очки!</vt:lpstr>
      <vt:lpstr>Слайд 6</vt:lpstr>
      <vt:lpstr>Слайд 7</vt:lpstr>
      <vt:lpstr>Правила работы с компьютером:</vt:lpstr>
      <vt:lpstr>Слайд 9</vt:lpstr>
      <vt:lpstr>Правила гигиены при чтении</vt:lpstr>
      <vt:lpstr>Нельзя!</vt:lpstr>
      <vt:lpstr>Нельзя!</vt:lpstr>
      <vt:lpstr>Нельзя!</vt:lpstr>
      <vt:lpstr>Гимнастика для глаз</vt:lpstr>
      <vt:lpstr>Питание для глаз</vt:lpstr>
      <vt:lpstr>Береги зрение</vt:lpstr>
      <vt:lpstr>       Береги зрение.</vt:lpstr>
      <vt:lpstr>Домашнее задание: заполнить  в рабочей тетради таблицу: (пользуясь различными источниками.)  </vt:lpstr>
    </vt:vector>
  </TitlesOfParts>
  <Company>МОУ СОШ №2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Гигиена зрения</dc:title>
  <dc:creator>Ученик</dc:creator>
  <cp:lastModifiedBy>царь</cp:lastModifiedBy>
  <cp:revision>21</cp:revision>
  <dcterms:created xsi:type="dcterms:W3CDTF">2008-09-12T18:49:49Z</dcterms:created>
  <dcterms:modified xsi:type="dcterms:W3CDTF">2014-11-20T09:48:57Z</dcterms:modified>
</cp:coreProperties>
</file>