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8" r:id="rId2"/>
    <p:sldId id="278" r:id="rId3"/>
    <p:sldId id="259" r:id="rId4"/>
    <p:sldId id="263" r:id="rId5"/>
    <p:sldId id="275" r:id="rId6"/>
    <p:sldId id="266" r:id="rId7"/>
    <p:sldId id="267" r:id="rId8"/>
    <p:sldId id="276" r:id="rId9"/>
    <p:sldId id="268" r:id="rId10"/>
    <p:sldId id="277" r:id="rId11"/>
    <p:sldId id="270" r:id="rId12"/>
    <p:sldId id="269" r:id="rId13"/>
    <p:sldId id="271" r:id="rId14"/>
    <p:sldId id="273" r:id="rId15"/>
    <p:sldId id="274" r:id="rId16"/>
    <p:sldId id="261" r:id="rId17"/>
    <p:sldId id="262" r:id="rId18"/>
    <p:sldId id="279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730" autoAdjust="0"/>
    <p:restoredTop sz="94660"/>
  </p:normalViewPr>
  <p:slideViewPr>
    <p:cSldViewPr>
      <p:cViewPr varScale="1">
        <p:scale>
          <a:sx n="71" d="100"/>
          <a:sy n="71" d="100"/>
        </p:scale>
        <p:origin x="-7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Group 2"/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20483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/>
              <a:ahLst/>
              <a:cxnLst>
                <a:cxn ang="0">
                  <a:pos x="335" y="0"/>
                </a:cxn>
                <a:cxn ang="0">
                  <a:pos x="333" y="1290"/>
                </a:cxn>
                <a:cxn ang="0">
                  <a:pos x="0" y="1290"/>
                </a:cxn>
                <a:cxn ang="0">
                  <a:pos x="6" y="3210"/>
                </a:cxn>
                <a:cxn ang="0">
                  <a:pos x="5550" y="3216"/>
                </a:cxn>
                <a:cxn ang="0">
                  <a:pos x="5550" y="0"/>
                </a:cxn>
                <a:cxn ang="0">
                  <a:pos x="335" y="0"/>
                </a:cxn>
                <a:cxn ang="0">
                  <a:pos x="335" y="0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484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485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486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487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488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0489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0490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0491" name="Rectangle 11"/>
          <p:cNvSpPr>
            <a:spLocks noGrp="1" noChangeArrowheads="1"/>
          </p:cNvSpPr>
          <p:nvPr>
            <p:ph type="dt" sz="quarter" idx="2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0492" name="Rectangle 12"/>
          <p:cNvSpPr>
            <a:spLocks noGrp="1" noChangeArrowheads="1"/>
          </p:cNvSpPr>
          <p:nvPr>
            <p:ph type="ftr" sz="quarter" idx="3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0493" name="Rectangle 1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26E3041-5AA3-4CF6-9C60-2EF5F875DFA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2048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9" grpId="0"/>
      <p:bldP spid="20490" grpId="0" build="p">
        <p:tmplLst>
          <p:tmpl lvl="1">
            <p:tnLst>
              <p:par>
                <p:cTn presetID="53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49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0490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90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2049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907095-F00B-42B0-B83C-9FF121EC436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EED828-9928-4CC0-84D0-DC8EB3F7614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14319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8382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4290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937375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fld id="{1F1B3416-C1AA-4C9C-A53F-52A0C370D7E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14319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838200" y="1905000"/>
            <a:ext cx="8007350" cy="41910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4290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37375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fld id="{1957360C-BF2D-4729-88C5-B6D2891A19F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44475"/>
            <a:ext cx="838835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8382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4290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937375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fld id="{840BCB12-64A0-47FC-A295-846C49055BF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664620-112E-47E6-BA29-7C6A8B846B1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170A1F-AAC3-4811-89B3-90EF10CD67D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136207-39DA-4FCB-9157-1AC8EF793A0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7BF023-074D-4EA1-A421-5985CD7A59A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693D85-B7CC-4BEE-8349-502DCF66957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92060F-C125-46BE-9916-A591B8586E0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2212D2-EE18-4A11-9960-F6C99C4A615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80BA50-712C-4992-8CB3-1A1971BAB2C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2"/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19459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9460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/>
              <a:ahLst/>
              <a:cxnLst>
                <a:cxn ang="0">
                  <a:pos x="330" y="1764"/>
                </a:cxn>
                <a:cxn ang="0">
                  <a:pos x="0" y="1764"/>
                </a:cxn>
                <a:cxn ang="0">
                  <a:pos x="0" y="3168"/>
                </a:cxn>
                <a:cxn ang="0">
                  <a:pos x="5550" y="3168"/>
                </a:cxn>
                <a:cxn ang="0">
                  <a:pos x="5550" y="0"/>
                </a:cxn>
                <a:cxn ang="0">
                  <a:pos x="330" y="0"/>
                </a:cxn>
                <a:cxn ang="0">
                  <a:pos x="330" y="1764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9461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9462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9463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9464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/>
              <a:ahLst/>
              <a:cxnLst>
                <a:cxn ang="0">
                  <a:pos x="0" y="1416"/>
                </a:cxn>
                <a:cxn ang="0">
                  <a:pos x="29" y="1416"/>
                </a:cxn>
                <a:cxn ang="0">
                  <a:pos x="28" y="24"/>
                </a:cxn>
                <a:cxn ang="0">
                  <a:pos x="0" y="0"/>
                </a:cxn>
                <a:cxn ang="0">
                  <a:pos x="0" y="1416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9465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9466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946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1946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1946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BA6B5CFF-D509-4004-8409-FA5D70F5E9E1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19470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9471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</p:sldLayoutIdLst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1947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1947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94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4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94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94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94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94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4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94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94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94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94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94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94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94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94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70" grpId="0"/>
      <p:bldP spid="19471" grpId="0" build="p">
        <p:tmplLst>
          <p:tmpl lvl="1">
            <p:tnLst>
              <p:par>
                <p:cTn presetID="53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47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9471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9471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19471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47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9471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9471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19471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47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9471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9471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19471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47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9471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9471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19471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47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9471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9471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1947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457200" y="1071546"/>
            <a:ext cx="8385175" cy="604854"/>
          </a:xfrm>
        </p:spPr>
        <p:txBody>
          <a:bodyPr/>
          <a:lstStyle/>
          <a:p>
            <a:pPr algn="ctr"/>
            <a:r>
              <a:rPr lang="ru-RU" sz="6000" dirty="0" smtClean="0"/>
              <a:t>Девиз </a:t>
            </a:r>
            <a:r>
              <a:rPr lang="ru-RU" sz="6000" dirty="0" smtClean="0"/>
              <a:t>: </a:t>
            </a:r>
            <a:r>
              <a:rPr lang="ru-RU" sz="6000" i="1" dirty="0" smtClean="0"/>
              <a:t>«Береги зрение как зеницу ока».</a:t>
            </a:r>
            <a:endParaRPr lang="ru-RU" sz="6000" b="0" dirty="0"/>
          </a:p>
        </p:txBody>
      </p:sp>
      <p:pic>
        <p:nvPicPr>
          <p:cNvPr id="5130" name="Picture 10" descr="13264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838200" y="3357562"/>
            <a:ext cx="7694613" cy="3214710"/>
          </a:xfr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dirty="0"/>
              <a:t>Правила гигиены при </a:t>
            </a:r>
            <a:r>
              <a:rPr lang="ru-RU" sz="4000" dirty="0" smtClean="0"/>
              <a:t>чтении</a:t>
            </a:r>
            <a:endParaRPr lang="ru-RU" sz="4000" dirty="0"/>
          </a:p>
        </p:txBody>
      </p:sp>
      <p:sp>
        <p:nvSpPr>
          <p:cNvPr id="4608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ru-RU" sz="2000" dirty="0" smtClean="0"/>
              <a:t>Читать необходимо, держа текст на расстоянии 30-35 см от глаз. При рассматривании предметов на близком расстоянии мышечный аппарат глаза напрягается, меняется кривизна хрусталика, возникает быстрое утомление и ухудшение зрительного восприятия.</a:t>
            </a:r>
          </a:p>
          <a:p>
            <a:pPr lvl="0"/>
            <a:r>
              <a:rPr lang="ru-RU" sz="2000" dirty="0" smtClean="0"/>
              <a:t>Нельзя читать лежа; положение книги по отношению к глазам все время меняется, что перенапрягает хрусталик глаза. </a:t>
            </a:r>
          </a:p>
          <a:p>
            <a:pPr lvl="0"/>
            <a:r>
              <a:rPr lang="ru-RU" sz="2000" dirty="0" smtClean="0"/>
              <a:t>Нельзя читать в транспорте. Из-за постоянных толчков книга то удаляется от глаз, то приближается к ним, то откланяется в сторону. При этом кривизна хрусталика то увеличивается, то уменьшается, а глаза все время поворачиваются, «ловя» ускользающий текст. Это может привести к ухудшению зрения.)</a:t>
            </a:r>
          </a:p>
          <a:p>
            <a:pPr>
              <a:lnSpc>
                <a:spcPct val="80000"/>
              </a:lnSpc>
            </a:pPr>
            <a:endParaRPr lang="ru-RU" sz="20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/>
              <a:t>Нельзя!</a:t>
            </a:r>
          </a:p>
        </p:txBody>
      </p:sp>
      <p:pic>
        <p:nvPicPr>
          <p:cNvPr id="37892" name="Picture 4" descr="c7cc5457ecfb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692275" y="1844675"/>
            <a:ext cx="5975350" cy="4149725"/>
          </a:xfr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/>
              <a:t>Нельзя!</a:t>
            </a:r>
          </a:p>
        </p:txBody>
      </p:sp>
      <p:pic>
        <p:nvPicPr>
          <p:cNvPr id="36868" name="Picture 4" descr="135369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700338" y="1628775"/>
            <a:ext cx="3816350" cy="4895850"/>
          </a:xfr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/>
              <a:t>Нельзя!</a:t>
            </a:r>
          </a:p>
        </p:txBody>
      </p:sp>
      <p:pic>
        <p:nvPicPr>
          <p:cNvPr id="38916" name="Picture 4" descr="2635929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670050" y="1905000"/>
            <a:ext cx="6343650" cy="4191000"/>
          </a:xfr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/>
              <a:t>Гимнастика для глаз</a:t>
            </a:r>
          </a:p>
        </p:txBody>
      </p:sp>
      <p:sp>
        <p:nvSpPr>
          <p:cNvPr id="4096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1484313"/>
            <a:ext cx="8007350" cy="46116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800"/>
              <a:t>1. Не поворачивая головы переведи взгляд в левый нижний угол, в правый верхний, в правый нижний, в левый нижний угол. Повтори 5 – 8 раз.</a:t>
            </a:r>
          </a:p>
          <a:p>
            <a:pPr>
              <a:lnSpc>
                <a:spcPct val="90000"/>
              </a:lnSpc>
            </a:pPr>
            <a:r>
              <a:rPr lang="ru-RU" sz="2800"/>
              <a:t>2. Открытыми глазами медленно, в такт дыханию, плавно рисуем восьмёрку в пространстве по горизонтали, вертикали.</a:t>
            </a:r>
          </a:p>
          <a:p>
            <a:pPr>
              <a:lnSpc>
                <a:spcPct val="90000"/>
              </a:lnSpc>
            </a:pPr>
            <a:r>
              <a:rPr lang="ru-RU" sz="2800"/>
              <a:t>3. С открытыми глазами, не поворачивая головы, напиши в пространстве своё имя, фамилию, сначала маленькими буквами, а потом большими.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/>
              <a:t>Питание для глаз</a:t>
            </a:r>
          </a:p>
        </p:txBody>
      </p:sp>
      <p:pic>
        <p:nvPicPr>
          <p:cNvPr id="41988" name="Picture 4" descr="180607_1211111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476375" y="1576388"/>
            <a:ext cx="6262688" cy="4676775"/>
          </a:xfr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/>
              <a:t>Береги зрение</a:t>
            </a:r>
          </a:p>
        </p:txBody>
      </p:sp>
      <p:sp>
        <p:nvSpPr>
          <p:cNvPr id="1024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800"/>
              <a:t>Читай, пиши только при хорошем освеще-нии, но помни, что яркий свет не должен по-падать в глаза. </a:t>
            </a:r>
          </a:p>
          <a:p>
            <a:pPr>
              <a:lnSpc>
                <a:spcPct val="90000"/>
              </a:lnSpc>
            </a:pPr>
            <a:r>
              <a:rPr lang="ru-RU" sz="2800"/>
              <a:t>Следи за тем, чтобы книга и тетрадь были  на расстоянии 30 – 35 см от глаз. </a:t>
            </a:r>
          </a:p>
          <a:p>
            <a:pPr>
              <a:lnSpc>
                <a:spcPct val="90000"/>
              </a:lnSpc>
            </a:pPr>
            <a:r>
              <a:rPr lang="ru-RU" sz="2800"/>
              <a:t>Книгу при чтении ставь на наклонную под-ставку. </a:t>
            </a:r>
          </a:p>
          <a:p>
            <a:pPr>
              <a:lnSpc>
                <a:spcPct val="90000"/>
              </a:lnSpc>
            </a:pPr>
            <a:r>
              <a:rPr lang="ru-RU" sz="2800"/>
              <a:t>При письме свет должен падать слева. </a:t>
            </a:r>
          </a:p>
          <a:p>
            <a:pPr>
              <a:lnSpc>
                <a:spcPct val="90000"/>
              </a:lnSpc>
            </a:pPr>
            <a:r>
              <a:rPr lang="ru-RU" sz="2800"/>
              <a:t>Не читай лежа, в транспорте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5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       Береги зрение.</a:t>
            </a:r>
          </a:p>
        </p:txBody>
      </p:sp>
      <p:sp>
        <p:nvSpPr>
          <p:cNvPr id="11270" name="Rectangle 6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2800"/>
              <a:t>Если долго читаешь, пишешь, рисуешь, через каждые 20 минут давай глазам отдохнуть: никогда не три глаза руками. Так можно занести в них соринку и опасных микробов. Пользуйся чистым носовым платком,</a:t>
            </a:r>
            <a:r>
              <a:rPr lang="en-US" sz="2800"/>
              <a:t> </a:t>
            </a:r>
            <a:r>
              <a:rPr lang="ru-RU" sz="2800"/>
              <a:t>смотри в окно, вдаль, пока не сосчитаешь до 20. Очень вредно для глаз подолгу смотреть телевизор. </a:t>
            </a:r>
          </a:p>
          <a:p>
            <a:r>
              <a:rPr lang="ru-RU" sz="2800"/>
              <a:t>Не стесняйся носить очки.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385175" cy="1785950"/>
          </a:xfrm>
        </p:spPr>
        <p:txBody>
          <a:bodyPr/>
          <a:lstStyle/>
          <a:p>
            <a:r>
              <a:rPr lang="ru-RU" dirty="0" smtClean="0"/>
              <a:t>Домашнее задание:</a:t>
            </a:r>
            <a:br>
              <a:rPr lang="ru-RU" dirty="0" smtClean="0"/>
            </a:br>
            <a:r>
              <a:rPr lang="ru-RU" sz="2000" dirty="0" smtClean="0"/>
              <a:t>заполнить  в рабочей тетради таблицу: (пользуясь различными источниками.)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838200" y="2857496"/>
          <a:ext cx="8007352" cy="36433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1838"/>
                <a:gridCol w="2001838"/>
                <a:gridCol w="2001838"/>
                <a:gridCol w="2001838"/>
              </a:tblGrid>
              <a:tr h="1168969">
                <a:tc>
                  <a:txBody>
                    <a:bodyPr/>
                    <a:lstStyle/>
                    <a:p>
                      <a:r>
                        <a:rPr lang="ru-RU" dirty="0" smtClean="0"/>
                        <a:t>Название заболевания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Признаки заболевания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Причины заболевания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Методы лечения</a:t>
                      </a:r>
                      <a:endParaRPr lang="ru-RU" dirty="0"/>
                    </a:p>
                  </a:txBody>
                  <a:tcPr/>
                </a:tc>
              </a:tr>
              <a:tr h="1237184">
                <a:tc>
                  <a:txBody>
                    <a:bodyPr/>
                    <a:lstStyle/>
                    <a:p>
                      <a:r>
                        <a:rPr lang="ru-RU" dirty="0" smtClean="0"/>
                        <a:t>Глаукома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37184">
                <a:tc>
                  <a:txBody>
                    <a:bodyPr/>
                    <a:lstStyle/>
                    <a:p>
                      <a:r>
                        <a:rPr lang="ru-RU" dirty="0" smtClean="0"/>
                        <a:t>Катаракта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 урока: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ru-RU" dirty="0" smtClean="0"/>
              <a:t>Обеспечить усвоение и развитие знаний о практической значимости гигиенических знаний для сохранения остроты зрения;</a:t>
            </a:r>
            <a:endParaRPr lang="ru-RU" sz="2400" dirty="0" smtClean="0"/>
          </a:p>
          <a:p>
            <a:pPr lvl="1"/>
            <a:r>
              <a:rPr lang="ru-RU" dirty="0" smtClean="0"/>
              <a:t>Обобщить и систематизировать полученные ранее знания  о причинах нарушения остроты зрения, методах его коррекции, и о способах сохранения зрения;</a:t>
            </a:r>
            <a:endParaRPr lang="ru-RU" sz="2400" dirty="0" smtClean="0"/>
          </a:p>
          <a:p>
            <a:pPr lvl="1"/>
            <a:r>
              <a:rPr lang="ru-RU" dirty="0" smtClean="0"/>
              <a:t>Расширить знания о причинах нарушения зрения, о способах защиты глаз от травм, о первой помощи при травме глаз.</a:t>
            </a:r>
            <a:endParaRPr lang="ru-RU" sz="2400" dirty="0" smtClean="0"/>
          </a:p>
          <a:p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Проблемный вопрос:</a:t>
            </a:r>
            <a:endParaRPr lang="ru-RU" sz="4000" dirty="0"/>
          </a:p>
        </p:txBody>
      </p:sp>
      <p:sp>
        <p:nvSpPr>
          <p:cNvPr id="7173" name="Rectangle 5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468313" y="1844675"/>
            <a:ext cx="4597400" cy="4251325"/>
          </a:xfrm>
        </p:spPr>
        <p:txBody>
          <a:bodyPr/>
          <a:lstStyle/>
          <a:p>
            <a:pPr lvl="0"/>
            <a:r>
              <a:rPr lang="ru-RU" b="1" i="1" dirty="0" smtClean="0"/>
              <a:t>«Нужны ли нам такие плоды цивилизации - как книги, телевизор, компьютер, если они портят глаза, смотрящие в них?» </a:t>
            </a:r>
            <a:endParaRPr lang="ru-RU" dirty="0" smtClean="0"/>
          </a:p>
          <a:p>
            <a:endParaRPr lang="ru-RU" sz="2400" dirty="0"/>
          </a:p>
        </p:txBody>
      </p:sp>
      <p:pic>
        <p:nvPicPr>
          <p:cNvPr id="7175" name="Picture 7" descr="01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076825" y="2276475"/>
            <a:ext cx="3887788" cy="2806700"/>
          </a:xfrm>
          <a:noFill/>
          <a:ln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61" name="Rectangle 33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Возрастные изменения зрения</a:t>
            </a:r>
          </a:p>
        </p:txBody>
      </p:sp>
      <p:graphicFrame>
        <p:nvGraphicFramePr>
          <p:cNvPr id="22776" name="Group 248"/>
          <p:cNvGraphicFramePr>
            <a:graphicFrameLocks noGrp="1"/>
          </p:cNvGraphicFramePr>
          <p:nvPr>
            <p:ph type="tbl" idx="1"/>
          </p:nvPr>
        </p:nvGraphicFramePr>
        <p:xfrm>
          <a:off x="838200" y="1905000"/>
          <a:ext cx="8020080" cy="5029200"/>
        </p:xfrm>
        <a:graphic>
          <a:graphicData uri="http://schemas.openxmlformats.org/drawingml/2006/table">
            <a:tbl>
              <a:tblPr/>
              <a:tblGrid>
                <a:gridCol w="2608263"/>
                <a:gridCol w="2700337"/>
                <a:gridCol w="271148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Класс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Снижение зрение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Близорукость 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2-23%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2-39%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2-21%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- 25%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2-20%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1-20%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1-29%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1-23%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10а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1-27%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10б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4-37,5%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/>
              <a:t>Для улучшения зрения – очки!</a:t>
            </a:r>
          </a:p>
        </p:txBody>
      </p:sp>
      <p:sp>
        <p:nvSpPr>
          <p:cNvPr id="43013" name="Rectangle 5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3012" name="Picture 4" descr="1130319671735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6238" y="1916113"/>
            <a:ext cx="3887787" cy="4681537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7" name="Picture 3" descr="40266db3872d28da6f881f9cc75589c1"/>
          <p:cNvPicPr>
            <a:picLocks noGrp="1" noChangeAspect="1" noChangeArrowheads="1"/>
          </p:cNvPicPr>
          <p:nvPr>
            <p:ph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476375" y="476250"/>
            <a:ext cx="6337300" cy="5489575"/>
          </a:xfr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1" name="Picture 3" descr="20050803005600_2"/>
          <p:cNvPicPr>
            <a:picLocks noGrp="1" noChangeAspect="1" noChangeArrowheads="1"/>
          </p:cNvPicPr>
          <p:nvPr>
            <p:ph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403350" y="504825"/>
            <a:ext cx="6481763" cy="5319713"/>
          </a:xfr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/>
              <a:t>Правила работы с компьютером:</a:t>
            </a:r>
          </a:p>
        </p:txBody>
      </p:sp>
      <p:sp>
        <p:nvSpPr>
          <p:cNvPr id="45059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400"/>
              <a:t>1.Рабочее место должно быть автономным, т.е. не подключать к розетке компьютера другие приборы.</a:t>
            </a:r>
          </a:p>
          <a:p>
            <a:pPr>
              <a:lnSpc>
                <a:spcPct val="90000"/>
              </a:lnSpc>
            </a:pPr>
            <a:r>
              <a:rPr lang="ru-RU" sz="2400"/>
              <a:t>2.Компьютер должен находиться в углу, т.к. именно сзади излучение выше, чем от экрана.</a:t>
            </a:r>
          </a:p>
          <a:p>
            <a:pPr>
              <a:lnSpc>
                <a:spcPct val="90000"/>
              </a:lnSpc>
            </a:pPr>
            <a:r>
              <a:rPr lang="ru-RU" sz="2400"/>
              <a:t>3.На монитор не должны падать прямые солнечные лучи. Работа с компьютером не должна превышать 2 часа в день, через каждые 30 минут перерыв на отдых.</a:t>
            </a:r>
          </a:p>
          <a:p>
            <a:pPr>
              <a:lnSpc>
                <a:spcPct val="90000"/>
              </a:lnSpc>
            </a:pPr>
            <a:r>
              <a:rPr lang="ru-RU" sz="2400"/>
              <a:t>4.Расстояние от экрана до глаз – не менее 50 см.</a:t>
            </a:r>
          </a:p>
          <a:p>
            <a:pPr>
              <a:lnSpc>
                <a:spcPct val="90000"/>
              </a:lnSpc>
            </a:pPr>
            <a:r>
              <a:rPr lang="ru-RU" sz="2400"/>
              <a:t>5.В помещении с компьютерной техникой ежедневно должна проводиться влажная уборка.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857224" y="500042"/>
            <a:ext cx="8007350" cy="59769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800" dirty="0"/>
              <a:t>Привет!</a:t>
            </a:r>
          </a:p>
          <a:p>
            <a:pPr>
              <a:lnSpc>
                <a:spcPct val="90000"/>
              </a:lnSpc>
            </a:pPr>
            <a:r>
              <a:rPr lang="ru-RU" sz="2800" dirty="0"/>
              <a:t>Меня зовут Коля, мне 12 лет и я учусь в 6 классе. Я хочу познакомить тебя со своим лучшим другом – компьютером. С ним я практически не расстаюсь, много играю, смотрю фильмы. Он занимает самое почётное место в моей комнате – рядом с моей кроватью. Чтобы родители не видели включён он или нет(почему-то им очень не нравится мой новый друг), я поставил его монитором к окну, а всем остальным к двери. Только одна проблема – солнце мешает играть, но это ничего. Главное – я не прошусь на улицу. Зачем? Ведь в футбол можно поиграть виртуально.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рава">
  <a:themeElements>
    <a:clrScheme name="Трава 4">
      <a:dk1>
        <a:srgbClr val="006600"/>
      </a:dk1>
      <a:lt1>
        <a:srgbClr val="FFFFFF"/>
      </a:lt1>
      <a:dk2>
        <a:srgbClr val="008000"/>
      </a:dk2>
      <a:lt2>
        <a:srgbClr val="FFFFB7"/>
      </a:lt2>
      <a:accent1>
        <a:srgbClr val="99CC00"/>
      </a:accent1>
      <a:accent2>
        <a:srgbClr val="00CC00"/>
      </a:accent2>
      <a:accent3>
        <a:srgbClr val="AAC0AA"/>
      </a:accent3>
      <a:accent4>
        <a:srgbClr val="DADADA"/>
      </a:accent4>
      <a:accent5>
        <a:srgbClr val="CAE2AA"/>
      </a:accent5>
      <a:accent6>
        <a:srgbClr val="00B900"/>
      </a:accent6>
      <a:hlink>
        <a:srgbClr val="99FF66"/>
      </a:hlink>
      <a:folHlink>
        <a:srgbClr val="FFFF66"/>
      </a:folHlink>
    </a:clrScheme>
    <a:fontScheme name="Трава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рава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рава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Glass Layers</Template>
  <TotalTime>337</TotalTime>
  <Words>635</Words>
  <Application>Microsoft Office PowerPoint</Application>
  <PresentationFormat>Экран (4:3)</PresentationFormat>
  <Paragraphs>78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Трава</vt:lpstr>
      <vt:lpstr>Девиз : «Береги зрение как зеницу ока».</vt:lpstr>
      <vt:lpstr>Цель урока:</vt:lpstr>
      <vt:lpstr>Проблемный вопрос:</vt:lpstr>
      <vt:lpstr>Возрастные изменения зрения</vt:lpstr>
      <vt:lpstr>Для улучшения зрения – очки!</vt:lpstr>
      <vt:lpstr>Слайд 6</vt:lpstr>
      <vt:lpstr>Слайд 7</vt:lpstr>
      <vt:lpstr>Правила работы с компьютером:</vt:lpstr>
      <vt:lpstr>Слайд 9</vt:lpstr>
      <vt:lpstr>Правила гигиены при чтении</vt:lpstr>
      <vt:lpstr>Нельзя!</vt:lpstr>
      <vt:lpstr>Нельзя!</vt:lpstr>
      <vt:lpstr>Нельзя!</vt:lpstr>
      <vt:lpstr>Гимнастика для глаз</vt:lpstr>
      <vt:lpstr>Питание для глаз</vt:lpstr>
      <vt:lpstr>Береги зрение</vt:lpstr>
      <vt:lpstr>       Береги зрение.</vt:lpstr>
      <vt:lpstr>Домашнее задание: заполнить  в рабочей тетради таблицу: (пользуясь различными источниками.)  </vt:lpstr>
    </vt:vector>
  </TitlesOfParts>
  <Company>МОУ СОШ №2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Гигиена зрения</dc:title>
  <dc:creator>Ученик</dc:creator>
  <cp:lastModifiedBy>царь</cp:lastModifiedBy>
  <cp:revision>21</cp:revision>
  <dcterms:created xsi:type="dcterms:W3CDTF">2008-09-12T18:49:49Z</dcterms:created>
  <dcterms:modified xsi:type="dcterms:W3CDTF">2014-11-20T09:48:57Z</dcterms:modified>
</cp:coreProperties>
</file>